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0" r:id="rId2"/>
    <p:sldId id="256" r:id="rId3"/>
    <p:sldId id="257" r:id="rId4"/>
    <p:sldId id="258" r:id="rId5"/>
    <p:sldId id="264" r:id="rId6"/>
    <p:sldId id="288" r:id="rId7"/>
    <p:sldId id="284" r:id="rId8"/>
    <p:sldId id="285" r:id="rId9"/>
    <p:sldId id="280" r:id="rId10"/>
    <p:sldId id="283" r:id="rId11"/>
    <p:sldId id="289" r:id="rId12"/>
    <p:sldId id="281" r:id="rId13"/>
    <p:sldId id="263" r:id="rId14"/>
    <p:sldId id="262" r:id="rId15"/>
    <p:sldId id="282" r:id="rId16"/>
    <p:sldId id="274" r:id="rId17"/>
    <p:sldId id="279" r:id="rId18"/>
    <p:sldId id="278" r:id="rId19"/>
    <p:sldId id="277" r:id="rId20"/>
    <p:sldId id="276" r:id="rId21"/>
    <p:sldId id="275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000"/>
    <a:srgbClr val="005DB6"/>
    <a:srgbClr val="FF0002"/>
    <a:srgbClr val="F4A600"/>
    <a:srgbClr val="0BFF0C"/>
    <a:srgbClr val="FFF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8"/>
    <p:restoredTop sz="83023"/>
  </p:normalViewPr>
  <p:slideViewPr>
    <p:cSldViewPr snapToGrid="0" snapToObjects="1">
      <p:cViewPr varScale="1">
        <p:scale>
          <a:sx n="150" d="100"/>
          <a:sy n="150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inspired</a:t>
            </a:r>
            <a:r>
              <a:rPr lang="de-DE" dirty="0"/>
              <a:t>….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Recorded</a:t>
            </a:r>
            <a:r>
              <a:rPr lang="de-DE" dirty="0"/>
              <a:t> N = 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Humble</a:t>
            </a:r>
            <a:r>
              <a:rPr lang="de-DE" dirty="0"/>
              <a:t>, not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in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. </a:t>
            </a:r>
            <a:r>
              <a:rPr lang="de-DE" dirty="0" err="1"/>
              <a:t>Problematically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convex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0.</a:t>
            </a:r>
          </a:p>
          <a:p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starting</a:t>
            </a:r>
            <a:r>
              <a:rPr lang="de-DE" dirty="0"/>
              <a:t> at t=0.</a:t>
            </a:r>
          </a:p>
          <a:p>
            <a:r>
              <a:rPr lang="de-DE" dirty="0" err="1"/>
              <a:t>Result</a:t>
            </a:r>
            <a:r>
              <a:rPr lang="de-DE" dirty="0"/>
              <a:t>: Precision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linearly</a:t>
            </a:r>
            <a:r>
              <a:rPr lang="de-DE" dirty="0"/>
              <a:t>, at </a:t>
            </a:r>
            <a:r>
              <a:rPr lang="de-DE" dirty="0" err="1"/>
              <a:t>kth</a:t>
            </a:r>
            <a:r>
              <a:rPr lang="de-DE" dirty="0"/>
              <a:t> time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k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llh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wrt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timestep</a:t>
            </a:r>
            <a:endParaRPr lang="de-DE" dirty="0"/>
          </a:p>
          <a:p>
            <a:r>
              <a:rPr lang="de-DE" dirty="0"/>
              <a:t>Change in belief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but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w.r.t</a:t>
            </a:r>
            <a:r>
              <a:rPr lang="de-DE" dirty="0"/>
              <a:t>. non-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. </a:t>
            </a:r>
          </a:p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.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plays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role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fit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1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 so </a:t>
            </a:r>
            <a:r>
              <a:rPr lang="de-DE" dirty="0" err="1"/>
              <a:t>loosely</a:t>
            </a:r>
            <a:r>
              <a:rPr lang="de-DE" dirty="0"/>
              <a:t> </a:t>
            </a:r>
            <a:r>
              <a:rPr lang="de-DE" dirty="0" err="1"/>
              <a:t>inspired</a:t>
            </a:r>
            <a:r>
              <a:rPr lang="de-DE" dirty="0"/>
              <a:t>….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Recorded</a:t>
            </a:r>
            <a:r>
              <a:rPr lang="de-DE" dirty="0"/>
              <a:t> N = 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Handbuilt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apperature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6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Explain</a:t>
            </a:r>
            <a:r>
              <a:rPr lang="de-DE" dirty="0"/>
              <a:t> GSR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7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Crucial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generative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 The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optional. Just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sigmoid</a:t>
            </a:r>
            <a:r>
              <a:rPr lang="de-DE" dirty="0"/>
              <a:t> </a:t>
            </a:r>
            <a:r>
              <a:rPr lang="de-DE" dirty="0" err="1"/>
              <a:t>transforming</a:t>
            </a:r>
            <a:r>
              <a:rPr lang="de-DE" dirty="0"/>
              <a:t> a </a:t>
            </a:r>
            <a:r>
              <a:rPr lang="de-DE" dirty="0" err="1"/>
              <a:t>continuous</a:t>
            </a:r>
            <a:r>
              <a:rPr lang="de-DE" dirty="0"/>
              <a:t> belief in an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This was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/>
              <a:t>Goal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66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Minimize</a:t>
            </a:r>
            <a:r>
              <a:rPr lang="de-DE" dirty="0"/>
              <a:t>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 Partial derivative: Change in </a:t>
            </a:r>
            <a:r>
              <a:rPr lang="de-DE" dirty="0" err="1"/>
              <a:t>posterior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, </a:t>
            </a:r>
            <a:r>
              <a:rPr lang="de-DE" dirty="0" err="1"/>
              <a:t>ommitted</a:t>
            </a:r>
            <a:r>
              <a:rPr lang="de-DE" dirty="0"/>
              <a:t> </a:t>
            </a:r>
            <a:r>
              <a:rPr lang="de-DE" dirty="0" err="1"/>
              <a:t>theta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x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7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Looks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tedious</a:t>
            </a:r>
            <a:r>
              <a:rPr lang="de-DE" dirty="0"/>
              <a:t>. </a:t>
            </a:r>
            <a:r>
              <a:rPr lang="de-DE" dirty="0" err="1"/>
              <a:t>Unfortunately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. 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beast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analytical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?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vague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unable</a:t>
            </a:r>
            <a:r>
              <a:rPr lang="de-DE" dirty="0"/>
              <a:t> </a:t>
            </a:r>
            <a:r>
              <a:rPr lang="de-DE" dirty="0" err="1"/>
              <a:t>tofind</a:t>
            </a:r>
            <a:r>
              <a:rPr lang="de-DE" dirty="0"/>
              <a:t> a </a:t>
            </a:r>
            <a:r>
              <a:rPr lang="de-DE" dirty="0" err="1"/>
              <a:t>closed</a:t>
            </a:r>
            <a:r>
              <a:rPr lang="de-DE" dirty="0"/>
              <a:t> form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partial derivatives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time </a:t>
            </a:r>
            <a:r>
              <a:rPr lang="de-DE" dirty="0" err="1"/>
              <a:t>progresses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pretty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thoughts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we‘d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happy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it.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0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chain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4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/index.php?curid=6734655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, there is a mild form of the same pattern of behavior that 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15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47E43FE-AE84-444B-8A85-10BA005697B0}"/>
              </a:ext>
            </a:extLst>
          </p:cNvPr>
          <p:cNvSpPr txBox="1"/>
          <p:nvPr/>
        </p:nvSpPr>
        <p:spPr>
          <a:xfrm>
            <a:off x="524933" y="1109133"/>
            <a:ext cx="535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theorey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Preprocessing</a:t>
            </a:r>
            <a:r>
              <a:rPr lang="de-DE" dirty="0"/>
              <a:t> in </a:t>
            </a:r>
            <a:r>
              <a:rPr lang="de-DE" dirty="0" err="1"/>
              <a:t>Ledalab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neutral </a:t>
            </a:r>
            <a:r>
              <a:rPr lang="de-DE" dirty="0" err="1"/>
              <a:t>vs</a:t>
            </a:r>
            <a:r>
              <a:rPr lang="de-DE" dirty="0"/>
              <a:t> aversive </a:t>
            </a:r>
            <a:r>
              <a:rPr lang="de-DE" dirty="0" err="1"/>
              <a:t>sound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response</a:t>
            </a:r>
            <a:r>
              <a:rPr lang="de-DE" dirty="0"/>
              <a:t> in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trials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 </a:t>
            </a:r>
            <a:r>
              <a:rPr lang="de-DE" dirty="0" err="1"/>
              <a:t>canonical</a:t>
            </a:r>
            <a:r>
              <a:rPr lang="de-DE" dirty="0"/>
              <a:t> GSR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trials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Correlated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PE </a:t>
            </a:r>
            <a:r>
              <a:rPr lang="de-DE" dirty="0" err="1"/>
              <a:t>traces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HGFs but </a:t>
            </a:r>
            <a:r>
              <a:rPr lang="de-DE" dirty="0" err="1"/>
              <a:t>didn‘t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Trialwise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was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. </a:t>
            </a:r>
            <a:r>
              <a:rPr lang="de-DE" dirty="0">
                <a:sym typeface="Wingdings" pitchFamily="2" charset="2"/>
              </a:rPr>
              <a:t> Backtrack </a:t>
            </a:r>
            <a:r>
              <a:rPr lang="de-DE" dirty="0" err="1">
                <a:sym typeface="Wingdings" pitchFamily="2" charset="2"/>
              </a:rPr>
              <a:t>beliefs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PE </a:t>
            </a:r>
            <a:r>
              <a:rPr lang="de-DE" dirty="0" err="1">
                <a:sym typeface="Wingdings" pitchFamily="2" charset="2"/>
              </a:rPr>
              <a:t>signal</a:t>
            </a:r>
            <a:r>
              <a:rPr lang="de-DE" dirty="0">
                <a:sym typeface="Wingdings" pitchFamily="2" charset="2"/>
              </a:rPr>
              <a:t> in GSR, s.t. an alternative </a:t>
            </a:r>
            <a:r>
              <a:rPr lang="de-DE" dirty="0" err="1">
                <a:sym typeface="Wingdings" pitchFamily="2" charset="2"/>
              </a:rPr>
              <a:t>prediction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trace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generated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that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into</a:t>
            </a:r>
            <a:r>
              <a:rPr lang="de-DE" dirty="0">
                <a:sym typeface="Wingdings" pitchFamily="2" charset="2"/>
              </a:rPr>
              <a:t> HGF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compared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behavioral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. Still in </a:t>
            </a:r>
            <a:r>
              <a:rPr lang="de-DE" dirty="0" err="1">
                <a:sym typeface="Wingdings" pitchFamily="2" charset="2"/>
              </a:rPr>
              <a:t>progress</a:t>
            </a:r>
            <a:r>
              <a:rPr lang="de-DE" dirty="0">
                <a:sym typeface="Wingdings" pitchFamily="2" charset="2"/>
              </a:rPr>
              <a:t>. </a:t>
            </a:r>
            <a:r>
              <a:rPr lang="de-DE" dirty="0" err="1">
                <a:sym typeface="Wingdings" pitchFamily="2" charset="2"/>
              </a:rPr>
              <a:t>Asking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whether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beliefs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inferred</a:t>
            </a:r>
            <a:r>
              <a:rPr lang="de-DE" dirty="0">
                <a:sym typeface="Wingdings" pitchFamily="2" charset="2"/>
              </a:rPr>
              <a:t> in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absence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behavioral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response</a:t>
            </a:r>
            <a:r>
              <a:rPr lang="de-DE" dirty="0">
                <a:sym typeface="Wingdings" pitchFamily="2" charset="2"/>
              </a:rPr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115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8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no tone or circle  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  <a:solidFill>
            <a:srgbClr val="E33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83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308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2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29570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533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endParaRPr lang="en-GB" sz="2100" dirty="0"/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4701159"/>
              </a:xfrm>
              <a:prstGeom prst="rect">
                <a:avLst/>
              </a:prstGeom>
              <a:blipFill>
                <a:blip r:embed="rId6"/>
                <a:stretch>
                  <a:fillRect l="-3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45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88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8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</p:spPr>
            <p:txBody>
              <a:bodyPr>
                <a:normAutofit/>
              </a:bodyPr>
              <a:lstStyle/>
              <a:p>
                <a:r>
                  <a:rPr lang="de-DE" sz="3000" dirty="0"/>
                  <a:t>Goal: </a:t>
                </a:r>
                <a:r>
                  <a:rPr lang="en-GB" sz="3000" dirty="0"/>
                  <a:t>Find the optimal </a:t>
                </a:r>
                <a14:m>
                  <m:oMath xmlns:m="http://schemas.openxmlformats.org/officeDocument/2006/math">
                    <m:r>
                      <a:rPr lang="en-GB" sz="3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de-DE" sz="3000" dirty="0"/>
                  <a:t> </a:t>
                </a:r>
                <a:r>
                  <a:rPr lang="de-DE" sz="3000" dirty="0" err="1"/>
                  <a:t>for</a:t>
                </a:r>
                <a:r>
                  <a:rPr lang="de-DE" sz="3000" dirty="0"/>
                  <a:t> </a:t>
                </a:r>
                <a:r>
                  <a:rPr lang="de-DE" sz="3000" dirty="0" err="1"/>
                  <a:t>the</a:t>
                </a:r>
                <a:r>
                  <a:rPr lang="de-DE" sz="3000" dirty="0"/>
                  <a:t> </a:t>
                </a:r>
                <a:r>
                  <a:rPr lang="de-DE" sz="3000" dirty="0" err="1"/>
                  <a:t>forward</a:t>
                </a:r>
                <a:r>
                  <a:rPr lang="de-DE" sz="3000" dirty="0"/>
                  <a:t> </a:t>
                </a:r>
                <a:r>
                  <a:rPr lang="de-DE" sz="3000" dirty="0" err="1"/>
                  <a:t>model</a:t>
                </a:r>
                <a:endParaRPr lang="de-DE" sz="3000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DED6A503-329B-2F4C-87F3-3CA3ABE515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9762" y="142880"/>
                <a:ext cx="11184038" cy="630298"/>
              </a:xfrm>
              <a:blipFill>
                <a:blip r:embed="rId3"/>
                <a:stretch>
                  <a:fillRect l="-1134" t="-588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5">
            <a:extLst>
              <a:ext uri="{FF2B5EF4-FFF2-40B4-BE49-F238E27FC236}">
                <a16:creationId xmlns:a16="http://schemas.microsoft.com/office/drawing/2014/main" id="{A1E813C8-E88C-5446-81C7-2EFA794A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2000" b="0" i="0" u="sng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Forward Model: </a:t>
                </a:r>
                <a:endParaRPr kumimoji="0" lang="de-DE" altLang="de-DE" sz="2000" b="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0"/>
                <a:endParaRPr lang="en-GB" altLang="de-DE" sz="2000" i="1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altLang="de-DE" sz="2000" dirty="0">
                    <a:solidFill>
                      <a:srgbClr val="F4A6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altLang="de-DE" sz="2000" i="1">
                            <a:solidFill>
                              <a:srgbClr val="F4A6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005DB6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de-DE" altLang="de-DE" sz="20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GB" altLang="de-DE" sz="20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lang="en-GB" altLang="de-DE" sz="2000" b="0" i="1" dirty="0" smtClean="0">
                            <a:solidFill>
                              <a:srgbClr val="FF000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altLang="de-DE" sz="2000" i="1" dirty="0"/>
              </a:p>
              <a:p>
                <a:pPr marL="457200" lvl="0" indent="-457200">
                  <a:buFont typeface="+mj-lt"/>
                  <a:buAutoNum type="arabicPeriod"/>
                </a:pPr>
                <a:r>
                  <a:rPr kumimoji="0" lang="en-GB" altLang="de-DE" sz="2000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5DB6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FF000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altLang="de-DE" sz="2000" i="1" smtClean="0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GB" altLang="de-DE" sz="2000" i="1">
                                <a:solidFill>
                                  <a:srgbClr val="F4A6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kumimoji="0" lang="en-GB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de-DE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kumimoji="0" lang="de-DE" altLang="de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0" lang="en-GB" altLang="de-DE" sz="2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5DB6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kumimoji="0" lang="de-DE" altLang="de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en-GB" altLang="de-DE" sz="2000" dirty="0"/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altLang="de-DE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altLang="de-DE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0" lang="en-GB" altLang="de-DE" sz="20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4A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0" lang="en-GB" altLang="de-DE" sz="20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de-DE" altLang="de-DE" sz="20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F95E42BB-FC92-7F4B-9EB0-080EBC57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1665" y="124994"/>
                <a:ext cx="3730573" cy="1861151"/>
              </a:xfrm>
              <a:prstGeom prst="rect">
                <a:avLst/>
              </a:prstGeom>
              <a:blipFill>
                <a:blip r:embed="rId4"/>
                <a:stretch>
                  <a:fillRect l="-1351" t="-1351" b="-20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/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Error </a:t>
                </a:r>
                <a:r>
                  <a:rPr lang="de-DE" u="sng" dirty="0" err="1"/>
                  <a:t>Function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GB" b="0" dirty="0"/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DAFE359-EE7D-D545-AC70-18063C33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24" y="739798"/>
                <a:ext cx="5312780" cy="1063689"/>
              </a:xfrm>
              <a:prstGeom prst="rect">
                <a:avLst/>
              </a:prstGeom>
              <a:blipFill>
                <a:blip r:embed="rId5"/>
                <a:stretch>
                  <a:fillRect l="-714" t="-11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/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GB" sz="2100" b="0" i="1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GB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1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b="1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d>
                                <m:dPr>
                                  <m:ctrlP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2100" b="1" dirty="0"/>
              </a:p>
              <a:p>
                <a:r>
                  <a:rPr lang="en-GB" sz="2100" b="1" dirty="0"/>
                  <a:t>           </a:t>
                </a:r>
                <a14:m>
                  <m:oMath xmlns:m="http://schemas.openxmlformats.org/officeDocument/2006/math">
                    <m:r>
                      <a:rPr lang="en-GB" sz="21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1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sz="21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f>
                      <m:fPr>
                        <m:ctrlP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1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100" b="1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1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GB" sz="21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m:rPr>
                        <m:nor/>
                      </m:rPr>
                      <a:rPr lang="en-GB" sz="2100" dirty="0">
                        <a:solidFill>
                          <a:srgbClr val="00B0F0"/>
                        </a:solidFill>
                      </a:rPr>
                      <m:t> </m:t>
                    </m:r>
                    <m:r>
                      <a:rPr lang="en-GB" sz="2100" b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GB" sz="21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GB" sz="2100" b="1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GB" sz="2100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100" b="0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100" b="1" i="1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GB" sz="2100" b="1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100" i="1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GB" sz="2100" b="1" i="1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1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00" b="1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GB" sz="21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1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1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1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1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sSup>
                                    <m:sSup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b="1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100" i="1">
                                                  <a:solidFill>
                                                    <a:schemeClr val="accent2">
                                                      <a:lumMod val="60000"/>
                                                      <a:lumOff val="4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1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solidFill>
                                                <a:schemeClr val="accent2">
                                                  <a:lumMod val="60000"/>
                                                  <a:lumOff val="4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100" b="1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d>
                                    <m:dPr>
                                      <m:ctrlP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sz="21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𝜕𝛼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1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100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GB" sz="2100" b="1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100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  <a:p>
                <a:endParaRPr lang="en-GB" sz="2100" dirty="0"/>
              </a:p>
              <a:p>
                <a:r>
                  <a:rPr lang="en-GB" sz="2100" dirty="0"/>
                  <a:t>Compute partial derivatives iteratively, e.g. at time </a:t>
                </a:r>
                <a14:m>
                  <m:oMath xmlns:m="http://schemas.openxmlformats.org/officeDocument/2006/math"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100" dirty="0"/>
                  <a:t>:</a:t>
                </a:r>
              </a:p>
              <a:p>
                <a:endParaRPr lang="en-GB" sz="21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2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100" b="1" dirty="0"/>
                  <a:t>  		</a:t>
                </a:r>
              </a:p>
              <a:p>
                <a:endParaRPr lang="en-GB" sz="2100" b="0" dirty="0"/>
              </a:p>
              <a:p>
                <a:r>
                  <a:rPr lang="en-GB" sz="2100" dirty="0"/>
                  <a:t>with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GB" sz="21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GB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1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100" b="1" dirty="0"/>
                  <a:t>     </a:t>
                </a:r>
                <a:r>
                  <a:rPr lang="en-GB" sz="2100" dirty="0"/>
                  <a:t>and   </a:t>
                </a:r>
                <a:r>
                  <a:rPr lang="en-GB" sz="21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GB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1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num>
                      <m:den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GB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GB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1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GB" sz="2100" b="1" dirty="0"/>
              </a:p>
              <a:p>
                <a:endParaRPr lang="en-GB" sz="2100" b="1" dirty="0"/>
              </a:p>
              <a:p>
                <a:r>
                  <a:rPr lang="en-GB" sz="2100" dirty="0"/>
                  <a:t> </a:t>
                </a:r>
              </a:p>
              <a:p>
                <a:endParaRPr lang="en-GB" sz="2100" dirty="0"/>
              </a:p>
              <a:p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CBCDC09E-6758-1A42-8585-562E974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3487"/>
                <a:ext cx="12022238" cy="5779146"/>
              </a:xfrm>
              <a:prstGeom prst="rect">
                <a:avLst/>
              </a:prstGeom>
              <a:blipFill>
                <a:blip r:embed="rId6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550FD65F-1945-1A4C-B8B8-E1A293F53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720" y="2036471"/>
            <a:ext cx="4106280" cy="323245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2C71C756-C62D-AB4D-BDDC-C57643D699E9}"/>
              </a:ext>
            </a:extLst>
          </p:cNvPr>
          <p:cNvSpPr/>
          <p:nvPr/>
        </p:nvSpPr>
        <p:spPr>
          <a:xfrm>
            <a:off x="4296136" y="5567423"/>
            <a:ext cx="1863524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0F3715E-74F6-5240-9405-34D243E10440}"/>
              </a:ext>
            </a:extLst>
          </p:cNvPr>
          <p:cNvSpPr/>
          <p:nvPr/>
        </p:nvSpPr>
        <p:spPr>
          <a:xfrm>
            <a:off x="684835" y="5567423"/>
            <a:ext cx="2926466" cy="787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C443FE4-A1C1-5444-9799-81AD0B4FBB1B}"/>
              </a:ext>
            </a:extLst>
          </p:cNvPr>
          <p:cNvSpPr txBox="1"/>
          <p:nvPr/>
        </p:nvSpPr>
        <p:spPr>
          <a:xfrm>
            <a:off x="381965" y="6354503"/>
            <a:ext cx="37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precision-weighted prediction error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A639683-EE01-2E47-92D8-596432415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422" y="4693060"/>
            <a:ext cx="2409052" cy="18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</a:t>
            </a:r>
            <a:r>
              <a:rPr lang="en-US" dirty="0">
                <a:hlinkClick r:id="rId2"/>
              </a:rPr>
              <a:t>https://commons.wikimedia.org/w/index.php?curid=67346556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Iglesias, Sandra, et al. "</a:t>
            </a:r>
            <a:r>
              <a:rPr lang="de-CH" dirty="0" err="1"/>
              <a:t>Hierarchical</a:t>
            </a:r>
            <a:r>
              <a:rPr lang="de-CH" dirty="0"/>
              <a:t> </a:t>
            </a:r>
            <a:r>
              <a:rPr lang="de-CH" dirty="0" err="1"/>
              <a:t>prediction</a:t>
            </a:r>
            <a:r>
              <a:rPr lang="de-CH" dirty="0"/>
              <a:t> </a:t>
            </a:r>
            <a:r>
              <a:rPr lang="de-CH" dirty="0" err="1"/>
              <a:t>errors</a:t>
            </a:r>
            <a:r>
              <a:rPr lang="de-CH" dirty="0"/>
              <a:t> in </a:t>
            </a:r>
            <a:r>
              <a:rPr lang="de-CH" dirty="0" err="1"/>
              <a:t>midbrain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basal </a:t>
            </a:r>
            <a:r>
              <a:rPr lang="de-CH" dirty="0" err="1"/>
              <a:t>forebrain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sensory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." </a:t>
            </a:r>
            <a:r>
              <a:rPr lang="de-CH" i="1" dirty="0"/>
              <a:t>Neuron</a:t>
            </a:r>
            <a:r>
              <a:rPr lang="de-CH" dirty="0"/>
              <a:t> 80.2 (2013): 519-530.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4B7454-1E0A-3546-803A-A5AAE71D8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414"/>
            <a:ext cx="5753100" cy="6489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538" y="6188317"/>
            <a:ext cx="34876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[Iglesias et al. (2013)]</a:t>
            </a:r>
          </a:p>
        </p:txBody>
      </p:sp>
      <p:pic>
        <p:nvPicPr>
          <p:cNvPr id="10" name="nice">
            <a:hlinkClick r:id="" action="ppaction://media"/>
            <a:extLst>
              <a:ext uri="{FF2B5EF4-FFF2-40B4-BE49-F238E27FC236}">
                <a16:creationId xmlns:a16="http://schemas.microsoft.com/office/drawing/2014/main" id="{B1DE6E9B-24F4-024F-B9D2-7C3A5BBF9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063" t="-473" r="17324" b="708"/>
          <a:stretch/>
        </p:blipFill>
        <p:spPr>
          <a:xfrm>
            <a:off x="5651511" y="950975"/>
            <a:ext cx="6381993" cy="50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sr_bird">
            <a:hlinkClick r:id="" action="ppaction://media"/>
            <a:extLst>
              <a:ext uri="{FF2B5EF4-FFF2-40B4-BE49-F238E27FC236}">
                <a16:creationId xmlns:a16="http://schemas.microsoft.com/office/drawing/2014/main" id="{70E7F432-30C8-2646-96E1-5AEA2A9CE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0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BC425E-EB2D-A647-B77E-979EB5C9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4" y="1353312"/>
            <a:ext cx="6201664" cy="465124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BADE3F-EE6C-664D-8521-90D4AE751203}"/>
              </a:ext>
            </a:extLst>
          </p:cNvPr>
          <p:cNvSpPr txBox="1"/>
          <p:nvPr/>
        </p:nvSpPr>
        <p:spPr>
          <a:xfrm>
            <a:off x="682752" y="304800"/>
            <a:ext cx="1043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Galvanic</a:t>
            </a:r>
            <a:r>
              <a:rPr lang="de-DE" b="1" dirty="0"/>
              <a:t> Skin Response</a:t>
            </a:r>
          </a:p>
        </p:txBody>
      </p:sp>
    </p:spTree>
    <p:extLst>
      <p:ext uri="{BB962C8B-B14F-4D97-AF65-F5344CB8AC3E}">
        <p14:creationId xmlns:p14="http://schemas.microsoft.com/office/powerpoint/2010/main" val="23368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7512971E-2C6F-054F-B767-E8FBDFBE7736}"/>
              </a:ext>
            </a:extLst>
          </p:cNvPr>
          <p:cNvSpPr txBox="1"/>
          <p:nvPr/>
        </p:nvSpPr>
        <p:spPr>
          <a:xfrm>
            <a:off x="0" y="10417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b="1" dirty="0" err="1"/>
              <a:t>Flowchart</a:t>
            </a:r>
            <a:endParaRPr lang="de-DE" sz="3000" b="1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0A2D3F19-6EC7-F343-A27D-F89FE600F907}"/>
              </a:ext>
            </a:extLst>
          </p:cNvPr>
          <p:cNvSpPr/>
          <p:nvPr/>
        </p:nvSpPr>
        <p:spPr>
          <a:xfrm>
            <a:off x="3472404" y="1064871"/>
            <a:ext cx="5034987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Experiment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3CAAC5B7-4A8C-4147-9164-70D5C34475C1}"/>
              </a:ext>
            </a:extLst>
          </p:cNvPr>
          <p:cNvSpPr/>
          <p:nvPr/>
        </p:nvSpPr>
        <p:spPr>
          <a:xfrm>
            <a:off x="360744" y="2235501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4161094B-754C-FF45-9A86-3FFF0CA66DBB}"/>
              </a:ext>
            </a:extLst>
          </p:cNvPr>
          <p:cNvSpPr/>
          <p:nvPr/>
        </p:nvSpPr>
        <p:spPr>
          <a:xfrm>
            <a:off x="7107818" y="2235500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15F0B7B3-AC1F-A04D-A8C9-AC241F38B065}"/>
              </a:ext>
            </a:extLst>
          </p:cNvPr>
          <p:cNvSpPr/>
          <p:nvPr/>
        </p:nvSpPr>
        <p:spPr>
          <a:xfrm>
            <a:off x="360744" y="4008356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Questionnaire</a:t>
            </a:r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E3F95C02-D821-A74E-80EC-6CA7FA700F58}"/>
              </a:ext>
            </a:extLst>
          </p:cNvPr>
          <p:cNvSpPr/>
          <p:nvPr/>
        </p:nvSpPr>
        <p:spPr>
          <a:xfrm>
            <a:off x="5202822" y="3558529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responses</a:t>
            </a:r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1B48F7-1505-9340-8ECA-868AA7052BCA}"/>
              </a:ext>
            </a:extLst>
          </p:cNvPr>
          <p:cNvSpPr/>
          <p:nvPr/>
        </p:nvSpPr>
        <p:spPr>
          <a:xfrm>
            <a:off x="9267465" y="3558528"/>
            <a:ext cx="2799146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Galvanic</a:t>
            </a:r>
            <a:r>
              <a:rPr lang="de-DE" dirty="0"/>
              <a:t> Skin Response (GSR)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A1291E06-39F5-994E-927B-931EE815B2EA}"/>
              </a:ext>
            </a:extLst>
          </p:cNvPr>
          <p:cNvSpPr/>
          <p:nvPr/>
        </p:nvSpPr>
        <p:spPr>
          <a:xfrm>
            <a:off x="4433103" y="5053592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HGF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85FB8DA-5A1B-7041-B766-854AB627E6EE}"/>
              </a:ext>
            </a:extLst>
          </p:cNvPr>
          <p:cNvSpPr/>
          <p:nvPr/>
        </p:nvSpPr>
        <p:spPr>
          <a:xfrm>
            <a:off x="7125182" y="5053591"/>
            <a:ext cx="1869315" cy="763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Alpha Model 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2B7929D-E497-404F-987A-9CDCD6FC3E35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6829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8F34476-04E3-FA49-9939-58F396C128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45662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C5CA3D5-81FE-3642-BF24-024682AE1993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29650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56C8C105-901C-9348-B3C1-DB4821475AB9}"/>
              </a:ext>
            </a:extLst>
          </p:cNvPr>
          <p:cNvCxnSpPr>
            <a:cxnSpLocks/>
          </p:cNvCxnSpPr>
          <p:nvPr/>
        </p:nvCxnSpPr>
        <p:spPr>
          <a:xfrm>
            <a:off x="1678330" y="2999429"/>
            <a:ext cx="0" cy="10089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D57EF1-9BCF-CB48-8FA1-018E11BECFA4}"/>
              </a:ext>
            </a:extLst>
          </p:cNvPr>
          <p:cNvCxnSpPr>
            <a:cxnSpLocks/>
          </p:cNvCxnSpPr>
          <p:nvPr/>
        </p:nvCxnSpPr>
        <p:spPr>
          <a:xfrm>
            <a:off x="8507391" y="2999429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61EEB027-D1F3-FE4F-A7D6-B380ABDAFFBC}"/>
              </a:ext>
            </a:extLst>
          </p:cNvPr>
          <p:cNvCxnSpPr>
            <a:cxnSpLocks/>
          </p:cNvCxnSpPr>
          <p:nvPr/>
        </p:nvCxnSpPr>
        <p:spPr>
          <a:xfrm>
            <a:off x="6302418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2B5C6308-64A6-6647-B224-3B6D1EF1A85B}"/>
              </a:ext>
            </a:extLst>
          </p:cNvPr>
          <p:cNvCxnSpPr>
            <a:cxnSpLocks/>
          </p:cNvCxnSpPr>
          <p:nvPr/>
        </p:nvCxnSpPr>
        <p:spPr>
          <a:xfrm>
            <a:off x="10864773" y="327756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4483B6ED-AE5A-B94C-838E-15BD4F192C4D}"/>
              </a:ext>
            </a:extLst>
          </p:cNvPr>
          <p:cNvCxnSpPr>
            <a:cxnSpLocks/>
          </p:cNvCxnSpPr>
          <p:nvPr/>
        </p:nvCxnSpPr>
        <p:spPr>
          <a:xfrm>
            <a:off x="8102286" y="4775454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4F43D55-9C85-3547-85F3-6A648C919B1C}"/>
              </a:ext>
            </a:extLst>
          </p:cNvPr>
          <p:cNvCxnSpPr>
            <a:cxnSpLocks/>
          </p:cNvCxnSpPr>
          <p:nvPr/>
        </p:nvCxnSpPr>
        <p:spPr>
          <a:xfrm>
            <a:off x="5141094" y="4772285"/>
            <a:ext cx="0" cy="278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8BADD501-D485-1E42-93BB-0833EC9CA1E7}"/>
              </a:ext>
            </a:extLst>
          </p:cNvPr>
          <p:cNvCxnSpPr>
            <a:cxnSpLocks/>
          </p:cNvCxnSpPr>
          <p:nvPr/>
        </p:nvCxnSpPr>
        <p:spPr>
          <a:xfrm>
            <a:off x="6605289" y="4322457"/>
            <a:ext cx="0" cy="449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5806D526-CDFA-874E-9E1A-B778601031D7}"/>
              </a:ext>
            </a:extLst>
          </p:cNvPr>
          <p:cNvCxnSpPr>
            <a:cxnSpLocks/>
          </p:cNvCxnSpPr>
          <p:nvPr/>
        </p:nvCxnSpPr>
        <p:spPr>
          <a:xfrm>
            <a:off x="5852934" y="1828800"/>
            <a:ext cx="0" cy="2314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5BEC24A5-97F4-6D46-8A95-AAA58AD8CBA9}"/>
              </a:ext>
            </a:extLst>
          </p:cNvPr>
          <p:cNvCxnSpPr>
            <a:cxnSpLocks/>
          </p:cNvCxnSpPr>
          <p:nvPr/>
        </p:nvCxnSpPr>
        <p:spPr>
          <a:xfrm>
            <a:off x="8491961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1F36151-7E45-324C-8CB5-0E7D47AB8E89}"/>
              </a:ext>
            </a:extLst>
          </p:cNvPr>
          <p:cNvCxnSpPr>
            <a:cxnSpLocks/>
          </p:cNvCxnSpPr>
          <p:nvPr/>
        </p:nvCxnSpPr>
        <p:spPr>
          <a:xfrm>
            <a:off x="1678330" y="2060294"/>
            <a:ext cx="0" cy="17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0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</Words>
  <Application>Microsoft Macintosh PowerPoint</Application>
  <PresentationFormat>Breitbild</PresentationFormat>
  <Paragraphs>212</Paragraphs>
  <Slides>22</Slides>
  <Notes>11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.AppleSystemUIFont</vt:lpstr>
      <vt:lpstr>Arial</vt:lpstr>
      <vt:lpstr>Calibri</vt:lpstr>
      <vt:lpstr>Cambria Math</vt:lpstr>
      <vt:lpstr>CMU Bright Roman</vt:lpstr>
      <vt:lpstr>CMU Sans Serif Medium</vt:lpstr>
      <vt:lpstr>CMU Serif Roman</vt:lpstr>
      <vt:lpstr>Corbel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HGF – A generative model of behavior</vt:lpstr>
      <vt:lpstr>PowerPoint-Präsentation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Goal: Find the optimal α for the forward model</vt:lpstr>
      <vt:lpstr>References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Jannis Born</cp:lastModifiedBy>
  <cp:revision>44</cp:revision>
  <dcterms:created xsi:type="dcterms:W3CDTF">2018-05-26T16:00:02Z</dcterms:created>
  <dcterms:modified xsi:type="dcterms:W3CDTF">2018-05-31T01:22:08Z</dcterms:modified>
</cp:coreProperties>
</file>